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480" r:id="rId1"/>
  </p:sldMasterIdLst>
  <p:notesMasterIdLst>
    <p:notesMasterId r:id="rId14"/>
  </p:notesMasterIdLst>
  <p:handoutMasterIdLst>
    <p:handoutMasterId r:id="rId15"/>
  </p:handoutMasterIdLst>
  <p:sldIdLst>
    <p:sldId id="896" r:id="rId2"/>
    <p:sldId id="959" r:id="rId3"/>
    <p:sldId id="985" r:id="rId4"/>
    <p:sldId id="987" r:id="rId5"/>
    <p:sldId id="988" r:id="rId6"/>
    <p:sldId id="989" r:id="rId7"/>
    <p:sldId id="990" r:id="rId8"/>
    <p:sldId id="991" r:id="rId9"/>
    <p:sldId id="992" r:id="rId10"/>
    <p:sldId id="986" r:id="rId11"/>
    <p:sldId id="993" r:id="rId12"/>
    <p:sldId id="994" r:id="rId13"/>
  </p:sldIdLst>
  <p:sldSz cx="9144000" cy="6858000" type="screen4x3"/>
  <p:notesSz cx="7132638" cy="9418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EFF"/>
    <a:srgbClr val="6D60FF"/>
    <a:srgbClr val="8980FF"/>
    <a:srgbClr val="FDFF89"/>
    <a:srgbClr val="05FF48"/>
    <a:srgbClr val="1B2B8D"/>
    <a:srgbClr val="66CCFF"/>
    <a:srgbClr val="FFBA29"/>
    <a:srgbClr val="0216A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7381" autoAdjust="0"/>
  </p:normalViewPr>
  <p:slideViewPr>
    <p:cSldViewPr>
      <p:cViewPr varScale="1">
        <p:scale>
          <a:sx n="119" d="100"/>
          <a:sy n="119" d="100"/>
        </p:scale>
        <p:origin x="-808" y="-10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94"/>
    </p:cViewPr>
  </p:sorterViewPr>
  <p:notesViewPr>
    <p:cSldViewPr>
      <p:cViewPr varScale="1">
        <p:scale>
          <a:sx n="75" d="100"/>
          <a:sy n="75" d="100"/>
        </p:scale>
        <p:origin x="-1896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fld id="{AF477005-0AE6-4260-99EB-91F872C3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>
            <a:lvl1pPr algn="l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>
            <a:lvl1pPr algn="r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4850"/>
            <a:ext cx="4710113" cy="3532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3575"/>
            <a:ext cx="570706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b" anchorCtr="0" compatLnSpc="1">
            <a:prstTxWarp prst="textNoShape">
              <a:avLst/>
            </a:prstTxWarp>
          </a:bodyPr>
          <a:lstStyle>
            <a:lvl1pPr algn="l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b" anchorCtr="0" compatLnSpc="1">
            <a:prstTxWarp prst="textNoShape">
              <a:avLst/>
            </a:prstTxWarp>
          </a:bodyPr>
          <a:lstStyle>
            <a:lvl1pPr algn="r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fld id="{E12575BE-F2C9-423C-A235-85F2234CA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55" tIns="46827" rIns="93655" bIns="46827" anchor="b"/>
          <a:lstStyle/>
          <a:p>
            <a:pPr algn="r" defTabSz="933450"/>
            <a:fld id="{3B004E05-EFFD-412A-8FF9-FA4CF6787516}" type="slidenum">
              <a:rPr lang="en-US" sz="1100">
                <a:solidFill>
                  <a:srgbClr val="000000"/>
                </a:solidFill>
              </a:rPr>
              <a:pPr algn="r" defTabSz="933450"/>
              <a:t>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4850"/>
            <a:ext cx="4710112" cy="35321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4473575"/>
            <a:ext cx="5227638" cy="4240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MaRIE = Matter Radiation Interactions and Extremes, a la Ms. Curie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10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11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12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2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3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4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5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6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7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8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9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16" name="Picture 15" descr="Untitle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81015"/>
            <a:ext cx="1043871" cy="400785"/>
          </a:xfrm>
          <a:prstGeom prst="rect">
            <a:avLst/>
          </a:prstGeom>
        </p:spPr>
      </p:pic>
      <p:sp>
        <p:nvSpPr>
          <p:cNvPr id="17" name="Line 7"/>
          <p:cNvSpPr>
            <a:spLocks noChangeShapeType="1"/>
          </p:cNvSpPr>
          <p:nvPr userDrawn="1"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" name="Picture 17" descr="nns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65" y="6582066"/>
            <a:ext cx="678135" cy="147818"/>
          </a:xfrm>
          <a:prstGeom prst="rect">
            <a:avLst/>
          </a:prstGeom>
        </p:spPr>
      </p:pic>
      <p:sp>
        <p:nvSpPr>
          <p:cNvPr id="19" name="Line 9"/>
          <p:cNvSpPr>
            <a:spLocks noChangeShapeType="1"/>
          </p:cNvSpPr>
          <p:nvPr userDrawn="1"/>
        </p:nvSpPr>
        <p:spPr bwMode="auto">
          <a:xfrm flipV="1">
            <a:off x="533400" y="685800"/>
            <a:ext cx="7924800" cy="12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533400" y="685800"/>
            <a:ext cx="7924800" cy="12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3" name="Picture 2" descr="Untitle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81015"/>
            <a:ext cx="1043871" cy="400785"/>
          </a:xfrm>
          <a:prstGeom prst="rect">
            <a:avLst/>
          </a:prstGeom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nns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65" y="6582066"/>
            <a:ext cx="678135" cy="147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52" r:id="rId1"/>
    <p:sldLayoutId id="2147496834" r:id="rId2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Tx/>
        <a:buSzPct val="122000"/>
        <a:buFont typeface="Arial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»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tiff"/><Relationship Id="rId5" Type="http://schemas.openxmlformats.org/officeDocument/2006/relationships/image" Target="../media/image38.tiff"/><Relationship Id="rId6" Type="http://schemas.openxmlformats.org/officeDocument/2006/relationships/image" Target="../media/image39.tiff"/><Relationship Id="rId7" Type="http://schemas.openxmlformats.org/officeDocument/2006/relationships/image" Target="../media/image6.emf"/><Relationship Id="rId8" Type="http://schemas.openxmlformats.org/officeDocument/2006/relationships/image" Target="../media/image40.tiff"/><Relationship Id="rId9" Type="http://schemas.openxmlformats.org/officeDocument/2006/relationships/image" Target="../media/image41.tiff"/><Relationship Id="rId10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81000" y="1447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</a:rPr>
              <a:t>EEX-based Beam Compression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with Higher-Order Corrections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9063" y="152400"/>
            <a:ext cx="300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Operated by Los Alamos National Security, LLC,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for the U.S. Department of Energy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352800" y="152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318" name="Content Placeholder 2"/>
          <p:cNvSpPr>
            <a:spLocks/>
          </p:cNvSpPr>
          <p:nvPr/>
        </p:nvSpPr>
        <p:spPr bwMode="auto">
          <a:xfrm>
            <a:off x="381000" y="2743200"/>
            <a:ext cx="8305800" cy="20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Kip Bishofberger,  Bruce Carlsten, 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Steve Russell,  Nikolai Yampolsky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i="1" dirty="0" smtClean="0"/>
              <a:t>Los Alamos National Laboratory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Applications:  “Real beam”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57200" y="5684223"/>
            <a:ext cx="2057400" cy="7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100" dirty="0" smtClean="0">
                <a:latin typeface="+mn-lt"/>
              </a:rPr>
              <a:t>e</a:t>
            </a:r>
            <a:r>
              <a:rPr lang="en-US" sz="1100" baseline="-25000" dirty="0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0.15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386 mm</a:t>
            </a:r>
          </a:p>
          <a:p>
            <a:pPr algn="l" eaLnBrk="0" hangingPunct="0"/>
            <a:r>
              <a:rPr lang="en-US" sz="1100" dirty="0" err="1" smtClean="0">
                <a:latin typeface="+mn-lt"/>
              </a:rPr>
              <a:t>e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92.6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400 mm</a:t>
            </a:r>
          </a:p>
          <a:p>
            <a:pPr algn="l" eaLnBrk="0" hangingPunct="0"/>
            <a:r>
              <a:rPr lang="en-US" sz="1100" dirty="0" smtClean="0">
                <a:latin typeface="+mn-lt"/>
              </a:rPr>
              <a:t>(3-psec FWHM)          </a:t>
            </a:r>
          </a:p>
          <a:p>
            <a:pPr algn="l" eaLnBrk="0" hangingPunct="0"/>
            <a:r>
              <a:rPr lang="en-US" sz="1100" dirty="0" smtClean="0">
                <a:latin typeface="+mn-lt"/>
              </a:rPr>
              <a:t>    </a:t>
            </a:r>
            <a:endParaRPr lang="en-US" sz="1100" dirty="0">
              <a:latin typeface="+mn-lt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257800" y="5699611"/>
            <a:ext cx="2057400" cy="4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100" dirty="0" smtClean="0">
                <a:latin typeface="+mn-lt"/>
              </a:rPr>
              <a:t>e</a:t>
            </a:r>
            <a:r>
              <a:rPr lang="en-US" sz="1100" baseline="-25000" dirty="0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0.170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318 mm</a:t>
            </a:r>
          </a:p>
          <a:p>
            <a:pPr algn="l" eaLnBrk="0" hangingPunct="0"/>
            <a:r>
              <a:rPr lang="en-US" sz="1100" dirty="0" err="1" smtClean="0">
                <a:latin typeface="+mn-lt"/>
              </a:rPr>
              <a:t>e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47.8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4.33 mm    </a:t>
            </a:r>
            <a:endParaRPr lang="en-US" sz="1100" dirty="0">
              <a:latin typeface="+mn-lt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895600" y="5699611"/>
            <a:ext cx="2057400" cy="43085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100" dirty="0" smtClean="0">
                <a:latin typeface="+mn-lt"/>
              </a:rPr>
              <a:t>e</a:t>
            </a:r>
            <a:r>
              <a:rPr lang="en-US" sz="1100" baseline="-25000" dirty="0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47.8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x</a:t>
            </a:r>
            <a:r>
              <a:rPr lang="en-US" sz="1100" dirty="0" smtClean="0">
                <a:latin typeface="+mn-lt"/>
              </a:rPr>
              <a:t>= 5060 mm</a:t>
            </a:r>
          </a:p>
          <a:p>
            <a:pPr algn="l" eaLnBrk="0" hangingPunct="0"/>
            <a:r>
              <a:rPr lang="en-US" sz="1100" dirty="0" err="1" smtClean="0">
                <a:latin typeface="+mn-lt"/>
              </a:rPr>
              <a:t>e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0.155 mm   </a:t>
            </a:r>
            <a:r>
              <a:rPr lang="en-US" sz="1100" dirty="0" err="1" smtClean="0">
                <a:latin typeface="+mn-lt"/>
              </a:rPr>
              <a:t>s</a:t>
            </a:r>
            <a:r>
              <a:rPr lang="en-US" sz="1100" baseline="-25000" dirty="0" err="1" smtClean="0">
                <a:latin typeface="+mn-lt"/>
              </a:rPr>
              <a:t>z</a:t>
            </a:r>
            <a:r>
              <a:rPr lang="en-US" sz="1100" dirty="0" smtClean="0">
                <a:latin typeface="+mn-lt"/>
              </a:rPr>
              <a:t>= 25.2 mm    </a:t>
            </a:r>
            <a:endParaRPr lang="en-US" sz="1100" dirty="0">
              <a:latin typeface="+mn-lt"/>
            </a:endParaRPr>
          </a:p>
        </p:txBody>
      </p:sp>
      <p:pic>
        <p:nvPicPr>
          <p:cNvPr id="47" name="Picture 46" descr="z1.TIF"/>
          <p:cNvPicPr>
            <a:picLocks noChangeAspect="1"/>
          </p:cNvPicPr>
          <p:nvPr/>
        </p:nvPicPr>
        <p:blipFill>
          <a:blip r:embed="rId3" cstate="print"/>
          <a:srcRect l="10000" t="17778" r="10000" b="4444"/>
          <a:stretch>
            <a:fillRect/>
          </a:stretch>
        </p:blipFill>
        <p:spPr>
          <a:xfrm>
            <a:off x="76200" y="3429000"/>
            <a:ext cx="2320290" cy="2255844"/>
          </a:xfrm>
          <a:prstGeom prst="rect">
            <a:avLst/>
          </a:prstGeom>
        </p:spPr>
      </p:pic>
      <p:pic>
        <p:nvPicPr>
          <p:cNvPr id="49" name="Picture 48" descr="z3.TIF"/>
          <p:cNvPicPr>
            <a:picLocks noChangeAspect="1"/>
          </p:cNvPicPr>
          <p:nvPr/>
        </p:nvPicPr>
        <p:blipFill>
          <a:blip r:embed="rId4" cstate="print"/>
          <a:srcRect l="10000" t="17778" r="8889" b="4444"/>
          <a:stretch>
            <a:fillRect/>
          </a:stretch>
        </p:blipFill>
        <p:spPr>
          <a:xfrm>
            <a:off x="2514600" y="3429000"/>
            <a:ext cx="2320065" cy="2224729"/>
          </a:xfrm>
          <a:prstGeom prst="rect">
            <a:avLst/>
          </a:prstGeom>
        </p:spPr>
      </p:pic>
      <p:pic>
        <p:nvPicPr>
          <p:cNvPr id="51" name="Picture 50" descr="z5.TIF"/>
          <p:cNvPicPr>
            <a:picLocks noChangeAspect="1"/>
          </p:cNvPicPr>
          <p:nvPr/>
        </p:nvPicPr>
        <p:blipFill>
          <a:blip r:embed="rId5" cstate="print"/>
          <a:srcRect l="10000" t="18889" r="8889" b="4444"/>
          <a:stretch>
            <a:fillRect/>
          </a:stretch>
        </p:blipFill>
        <p:spPr>
          <a:xfrm>
            <a:off x="4876800" y="3505200"/>
            <a:ext cx="2277287" cy="2152516"/>
          </a:xfrm>
          <a:prstGeom prst="rect">
            <a:avLst/>
          </a:prstGeom>
        </p:spPr>
      </p:pic>
      <p:pic>
        <p:nvPicPr>
          <p:cNvPr id="52" name="Picture 51" descr="z6.TIF"/>
          <p:cNvPicPr>
            <a:picLocks noChangeAspect="1"/>
          </p:cNvPicPr>
          <p:nvPr/>
        </p:nvPicPr>
        <p:blipFill>
          <a:blip r:embed="rId6" cstate="print"/>
          <a:srcRect l="10000" t="17778" r="10000" b="4444"/>
          <a:stretch>
            <a:fillRect/>
          </a:stretch>
        </p:blipFill>
        <p:spPr>
          <a:xfrm>
            <a:off x="7041315" y="3581400"/>
            <a:ext cx="2026485" cy="1970199"/>
          </a:xfrm>
          <a:prstGeom prst="rect">
            <a:avLst/>
          </a:prstGeom>
        </p:spPr>
      </p:pic>
      <p:sp>
        <p:nvSpPr>
          <p:cNvPr id="53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54" name="Picture 53" descr="eex compressor sketch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056"/>
            <a:ext cx="4119832" cy="939144"/>
          </a:xfrm>
          <a:prstGeom prst="rect">
            <a:avLst/>
          </a:prstGeom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772400" y="3733800"/>
            <a:ext cx="1143000" cy="5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000" dirty="0" smtClean="0"/>
              <a:t>Final longitudinal phase space</a:t>
            </a:r>
          </a:p>
          <a:p>
            <a:pPr algn="l" eaLnBrk="0" hangingPunct="0"/>
            <a:r>
              <a:rPr lang="en-US" sz="1000" dirty="0" smtClean="0"/>
              <a:t> </a:t>
            </a:r>
            <a:r>
              <a:rPr lang="en-US" sz="1000" dirty="0" smtClean="0"/>
              <a:t>(at 12 </a:t>
            </a:r>
            <a:r>
              <a:rPr lang="en-US" sz="1000" dirty="0" smtClean="0"/>
              <a:t>GeV)</a:t>
            </a:r>
          </a:p>
        </p:txBody>
      </p:sp>
      <p:pic>
        <p:nvPicPr>
          <p:cNvPr id="37" name="Picture 36" descr="x1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rcRect l="7778" t="17778" r="8889" b="4444"/>
          <a:stretch>
            <a:fillRect/>
          </a:stretch>
        </p:blipFill>
        <p:spPr>
          <a:xfrm>
            <a:off x="29740" y="1295400"/>
            <a:ext cx="2355841" cy="2198799"/>
          </a:xfrm>
          <a:prstGeom prst="rect">
            <a:avLst/>
          </a:prstGeom>
        </p:spPr>
      </p:pic>
      <p:pic>
        <p:nvPicPr>
          <p:cNvPr id="39" name="Picture 38" descr="x3.T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7778" t="17778" r="11111" b="4444"/>
          <a:stretch>
            <a:fillRect/>
          </a:stretch>
        </p:blipFill>
        <p:spPr>
          <a:xfrm>
            <a:off x="2438400" y="1295400"/>
            <a:ext cx="2293024" cy="2198799"/>
          </a:xfrm>
          <a:prstGeom prst="rect">
            <a:avLst/>
          </a:prstGeom>
        </p:spPr>
      </p:pic>
      <p:pic>
        <p:nvPicPr>
          <p:cNvPr id="41" name="Picture 40" descr="x5.T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78" t="17778" r="10000" b="4444"/>
          <a:stretch>
            <a:fillRect/>
          </a:stretch>
        </p:blipFill>
        <p:spPr>
          <a:xfrm>
            <a:off x="4800600" y="1295400"/>
            <a:ext cx="2324433" cy="219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276600"/>
            <a:ext cx="4018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A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33800" y="3225224"/>
            <a:ext cx="4018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3200400"/>
            <a:ext cx="4018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5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458200" cy="3810000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EEX-based compression techniques offer unique capabilities to a FEL-based beamline.</a:t>
            </a:r>
          </a:p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They do not need an energy chirp to compress, yet can be tunable through a focusing telescope without changing any other parameters.</a:t>
            </a:r>
          </a:p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Linearization of EEXs take a bit of optimization, but can preserve 0.1-micron transverse emittances.</a:t>
            </a:r>
          </a:p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Longitudinal correlations, of any order, can be remedied through the use of nonlinear optics between the EEXs.</a:t>
            </a:r>
          </a:p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Slice-based diagnostics are suddenly available, through the clean transfer of z-information into x.</a:t>
            </a:r>
          </a:p>
          <a:p>
            <a:pPr lvl="1" eaLnBrk="1" hangingPunct="1">
              <a:lnSpc>
                <a:spcPct val="110000"/>
              </a:lnSpc>
              <a:spcBef>
                <a:spcPts val="1584"/>
              </a:spcBef>
            </a:pPr>
            <a:r>
              <a:rPr lang="en-US" dirty="0" smtClean="0"/>
              <a:t>Compression is expected to preserve nanometer-scale resolution, allowing a seeded beam to be compressed to hard X-ray-level wavelengths.</a:t>
            </a:r>
          </a:p>
        </p:txBody>
      </p:sp>
      <p:sp>
        <p:nvSpPr>
          <p:cNvPr id="4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4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Introduction:   EEX basics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458200" cy="2895600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EEXs are excellent devices for swapping emittances between the longitudinal dimension and a transverse dimension.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Zeroing out the block-diagonal elements requires correct adjustment of the cavity strength.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Beyond that, multiple parameters can be adjusted to play with specific elements in the transfer matrix.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In-situ, drift lengths can be adjusted through additional triplet pairs.  This includes providing negative drifts, and eliminating “thick lens” effects of the cavity.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52800"/>
            <a:ext cx="4394200" cy="1041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72000"/>
            <a:ext cx="2984500" cy="1701800"/>
          </a:xfrm>
          <a:prstGeom prst="rect">
            <a:avLst/>
          </a:prstGeom>
        </p:spPr>
      </p:pic>
      <p:pic>
        <p:nvPicPr>
          <p:cNvPr id="6" name="Picture 5" descr="fig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31" b="3816"/>
          <a:stretch>
            <a:fillRect/>
          </a:stretch>
        </p:blipFill>
        <p:spPr bwMode="auto">
          <a:xfrm>
            <a:off x="838200" y="4191000"/>
            <a:ext cx="43481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4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Introduction:   Compressor setup</a:t>
            </a:r>
          </a:p>
        </p:txBody>
      </p:sp>
      <p:pic>
        <p:nvPicPr>
          <p:cNvPr id="3" name="Picture 2" descr="eex compressor sket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8534400" cy="1945476"/>
          </a:xfrm>
          <a:prstGeom prst="rect">
            <a:avLst/>
          </a:prstGeom>
        </p:spPr>
      </p:pic>
      <p:sp>
        <p:nvSpPr>
          <p:cNvPr id="4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14400"/>
            <a:ext cx="8458200" cy="2895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122000"/>
              <a:buFont typeface="Arial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One EEX swaps x and z emittances.  A second EEX swaps them back.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 the meantime, the multitude of knobs provides a variety of beam-manipulation capability.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 particular, two identical EEXs, with a transverse focusing telescope in between, can provide longitudinal beam compression, without any need for a chirp. </a:t>
            </a:r>
          </a:p>
          <a:p>
            <a:pPr lvl="1" eaLnBrk="1" hangingPunct="1">
              <a:lnSpc>
                <a:spcPct val="110000"/>
              </a:lnSpc>
            </a:pPr>
            <a:endParaRPr lang="en-US" dirty="0"/>
          </a:p>
          <a:p>
            <a:pPr lvl="1" eaLnBrk="1" hangingPunct="1">
              <a:lnSpc>
                <a:spcPct val="110000"/>
              </a:lnSpc>
            </a:pP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endParaRPr lang="en-US" dirty="0"/>
          </a:p>
          <a:p>
            <a:pPr lvl="1" eaLnBrk="1" hangingPunct="1">
              <a:lnSpc>
                <a:spcPct val="110000"/>
              </a:lnSpc>
            </a:pP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endParaRPr lang="en-US" dirty="0"/>
          </a:p>
          <a:p>
            <a:pPr lvl="1" eaLnBrk="1" hangingPunct="1">
              <a:lnSpc>
                <a:spcPct val="110000"/>
              </a:lnSpc>
            </a:pP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endParaRPr lang="en-US" dirty="0"/>
          </a:p>
          <a:p>
            <a:pPr lvl="1" eaLnBrk="1" hangingPunct="1">
              <a:lnSpc>
                <a:spcPct val="110000"/>
              </a:lnSpc>
            </a:pP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endParaRPr lang="en-US" dirty="0"/>
          </a:p>
          <a:p>
            <a:pPr lvl="1" eaLnBrk="1" hangingPunct="1">
              <a:lnSpc>
                <a:spcPct val="110000"/>
              </a:lnSpc>
            </a:pPr>
            <a:endParaRPr lang="en-US" sz="1400" dirty="0" smtClean="0"/>
          </a:p>
          <a:p>
            <a:pPr lvl="1" eaLnBrk="1" hangingPunct="1">
              <a:lnSpc>
                <a:spcPct val="110000"/>
              </a:lnSpc>
            </a:pPr>
            <a:endParaRPr lang="en-US" sz="1400" dirty="0" smtClean="0"/>
          </a:p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1400" dirty="0" smtClean="0"/>
              <a:t>This idea is similar to a design proposed by </a:t>
            </a:r>
            <a:r>
              <a:rPr lang="en-US" sz="1400" dirty="0" err="1" smtClean="0"/>
              <a:t>Zholents,Zolotorev</a:t>
            </a:r>
            <a:r>
              <a:rPr lang="en-US" sz="1400" dirty="0" smtClean="0"/>
              <a:t> (PAC11).</a:t>
            </a:r>
          </a:p>
        </p:txBody>
      </p:sp>
    </p:spTree>
    <p:extLst>
      <p:ext uri="{BB962C8B-B14F-4D97-AF65-F5344CB8AC3E}">
        <p14:creationId xmlns:p14="http://schemas.microsoft.com/office/powerpoint/2010/main" val="398110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final long phase space chica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6789" r="9135" b="5128"/>
          <a:stretch>
            <a:fillRect/>
          </a:stretch>
        </p:blipFill>
        <p:spPr bwMode="auto">
          <a:xfrm>
            <a:off x="6629400" y="4495800"/>
            <a:ext cx="2209800" cy="20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Introduction:   EEX </a:t>
            </a:r>
            <a:r>
              <a:rPr lang="en-US" dirty="0" err="1" smtClean="0"/>
              <a:t>vs</a:t>
            </a:r>
            <a:r>
              <a:rPr lang="en-US" dirty="0" smtClean="0"/>
              <a:t> chicane approach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458200" cy="2895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122000"/>
              <a:buFont typeface="Arial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EEX-based approach is superior to chicane-based approach: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Avoids need to chirp; more tolerant to chirp fluctuations.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Less CSR-induced nonlinearities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Significantly more knobs to tailor specific needs (</a:t>
            </a:r>
            <a:r>
              <a:rPr lang="en-US" dirty="0" err="1" smtClean="0"/>
              <a:t>ie</a:t>
            </a:r>
            <a:r>
              <a:rPr lang="en-US" dirty="0" smtClean="0"/>
              <a:t>, more complex)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Ability to remove high-order emittance spoilers.</a:t>
            </a:r>
          </a:p>
        </p:txBody>
      </p:sp>
      <p:sp>
        <p:nvSpPr>
          <p:cNvPr id="4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28600" y="53340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91406" tIns="45704" rIns="91406" bIns="45704" anchor="ctr">
            <a:spAutoFit/>
          </a:bodyPr>
          <a:lstStyle/>
          <a:p>
            <a:pPr algn="l" eaLnBrk="0" hangingPunct="0"/>
            <a:r>
              <a:rPr lang="en-US" sz="1200"/>
              <a:t>(1 nC, 25 fsec, ~ 40 kA)</a:t>
            </a:r>
          </a:p>
        </p:txBody>
      </p:sp>
      <p:pic>
        <p:nvPicPr>
          <p:cNvPr id="10" name="Picture 20" descr="initial long phase space EEX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6624" r="9776" b="4808"/>
          <a:stretch>
            <a:fillRect/>
          </a:stretch>
        </p:blipFill>
        <p:spPr bwMode="auto">
          <a:xfrm>
            <a:off x="152400" y="3505200"/>
            <a:ext cx="2008909" cy="19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z zp f case 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6827" r="9937" b="5449"/>
          <a:stretch>
            <a:fillRect/>
          </a:stretch>
        </p:blipFill>
        <p:spPr bwMode="auto">
          <a:xfrm>
            <a:off x="2209800" y="2590800"/>
            <a:ext cx="2209800" cy="20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initial long phase space chica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16745" r="9135" b="5289"/>
          <a:stretch>
            <a:fillRect/>
          </a:stretch>
        </p:blipFill>
        <p:spPr bwMode="auto">
          <a:xfrm>
            <a:off x="2286000" y="4495800"/>
            <a:ext cx="2109355" cy="202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z zp f case g 100 p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7628" r="10097" b="5930"/>
          <a:stretch>
            <a:fillRect/>
          </a:stretch>
        </p:blipFill>
        <p:spPr bwMode="auto">
          <a:xfrm>
            <a:off x="4343400" y="2590800"/>
            <a:ext cx="2209800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z zp f case g 1 n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7628" r="9294" b="5930"/>
          <a:stretch>
            <a:fillRect/>
          </a:stretch>
        </p:blipFill>
        <p:spPr bwMode="auto">
          <a:xfrm>
            <a:off x="6629400" y="2590800"/>
            <a:ext cx="2209800" cy="19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final long phase space 100 pc chican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6829" r="10097" b="4808"/>
          <a:stretch>
            <a:fillRect/>
          </a:stretch>
        </p:blipFill>
        <p:spPr bwMode="auto">
          <a:xfrm>
            <a:off x="4495800" y="4495800"/>
            <a:ext cx="2109355" cy="202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276600" y="2514600"/>
            <a:ext cx="685800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91406" tIns="45704" rIns="91406" bIns="45704" anchor="ctr">
            <a:spAutoFit/>
          </a:bodyPr>
          <a:lstStyle/>
          <a:p>
            <a:pPr algn="l" eaLnBrk="0" hangingPunct="0"/>
            <a:r>
              <a:rPr lang="en-US" sz="1800" b="1" dirty="0">
                <a:solidFill>
                  <a:srgbClr val="660066"/>
                </a:solidFill>
              </a:rPr>
              <a:t>0 pC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257800" y="2514600"/>
            <a:ext cx="990600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91406" tIns="45704" rIns="91406" bIns="45704" anchor="ctr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660066"/>
                </a:solidFill>
              </a:rPr>
              <a:t>100 pC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772400" y="2514600"/>
            <a:ext cx="685800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91406" tIns="45704" rIns="91406" bIns="45704" anchor="ctr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660066"/>
                </a:solidFill>
              </a:rPr>
              <a:t>1 nC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14400" y="2971800"/>
            <a:ext cx="2362200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800" b="1" dirty="0" smtClean="0">
                <a:solidFill>
                  <a:srgbClr val="660066"/>
                </a:solidFill>
              </a:rPr>
              <a:t>EEX compressor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676400" y="5715000"/>
            <a:ext cx="1828800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square" lIns="91406" tIns="45704" rIns="91406" bIns="45704" anchor="ctr">
            <a:spAutoFit/>
          </a:bodyPr>
          <a:lstStyle/>
          <a:p>
            <a:pPr algn="l" eaLnBrk="0" hangingPunct="0"/>
            <a:r>
              <a:rPr lang="en-US" sz="1800" b="1" dirty="0" smtClean="0">
                <a:solidFill>
                  <a:srgbClr val="660066"/>
                </a:solidFill>
              </a:rPr>
              <a:t>chicane</a:t>
            </a:r>
            <a:endParaRPr lang="en-US" sz="1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EEX linearization,  page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802" y="1752600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correctors</a:t>
            </a:r>
          </a:p>
        </p:txBody>
      </p:sp>
      <p:pic>
        <p:nvPicPr>
          <p:cNvPr id="6" name="Picture 5" descr="plo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763"/>
            <a:ext cx="2417154" cy="1812111"/>
          </a:xfrm>
          <a:prstGeom prst="rect">
            <a:avLst/>
          </a:prstGeom>
        </p:spPr>
      </p:pic>
      <p:pic>
        <p:nvPicPr>
          <p:cNvPr id="7" name="Picture 6" descr="plot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0" y="2027763"/>
            <a:ext cx="2417154" cy="1812111"/>
          </a:xfrm>
          <a:prstGeom prst="rect">
            <a:avLst/>
          </a:prstGeom>
        </p:spPr>
      </p:pic>
      <p:pic>
        <p:nvPicPr>
          <p:cNvPr id="8" name="Picture 7" descr="plot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86" y="2027763"/>
            <a:ext cx="2417154" cy="1812111"/>
          </a:xfrm>
          <a:prstGeom prst="rect">
            <a:avLst/>
          </a:prstGeom>
        </p:spPr>
      </p:pic>
      <p:pic>
        <p:nvPicPr>
          <p:cNvPr id="9" name="Picture 8" descr="plot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10" y="2027763"/>
            <a:ext cx="2417154" cy="1812111"/>
          </a:xfrm>
          <a:prstGeom prst="rect">
            <a:avLst/>
          </a:prstGeom>
        </p:spPr>
      </p:pic>
      <p:pic>
        <p:nvPicPr>
          <p:cNvPr id="10" name="Picture 9" descr="plot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0" y="4243574"/>
            <a:ext cx="2417154" cy="1812111"/>
          </a:xfrm>
          <a:prstGeom prst="rect">
            <a:avLst/>
          </a:prstGeom>
        </p:spPr>
      </p:pic>
      <p:pic>
        <p:nvPicPr>
          <p:cNvPr id="11" name="Picture 10" descr="plot5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0" y="4243574"/>
            <a:ext cx="2417154" cy="1812111"/>
          </a:xfrm>
          <a:prstGeom prst="rect">
            <a:avLst/>
          </a:prstGeom>
        </p:spPr>
      </p:pic>
      <p:pic>
        <p:nvPicPr>
          <p:cNvPr id="12" name="Picture 11" descr="plot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86" y="4243574"/>
            <a:ext cx="2417154" cy="1812111"/>
          </a:xfrm>
          <a:prstGeom prst="rect">
            <a:avLst/>
          </a:prstGeom>
        </p:spPr>
      </p:pic>
      <p:pic>
        <p:nvPicPr>
          <p:cNvPr id="13" name="Picture 12" descr="plot2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10" y="4243574"/>
            <a:ext cx="2417154" cy="18121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6672" y="1490246"/>
            <a:ext cx="89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(x </a:t>
            </a:r>
            <a:r>
              <a:rPr lang="en-US" sz="1600" dirty="0" err="1" smtClean="0">
                <a:solidFill>
                  <a:srgbClr val="660066"/>
                </a:solidFill>
              </a:rPr>
              <a:t>vs</a:t>
            </a:r>
            <a:r>
              <a:rPr lang="en-US" sz="1600" dirty="0" smtClean="0">
                <a:solidFill>
                  <a:srgbClr val="660066"/>
                </a:solidFill>
              </a:rPr>
              <a:t> x’)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0237" y="1490246"/>
            <a:ext cx="844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(z </a:t>
            </a:r>
            <a:r>
              <a:rPr lang="en-US" sz="1600" dirty="0" err="1" smtClean="0">
                <a:solidFill>
                  <a:srgbClr val="660066"/>
                </a:solidFill>
              </a:rPr>
              <a:t>vs</a:t>
            </a:r>
            <a:r>
              <a:rPr lang="en-US" sz="1600" dirty="0">
                <a:solidFill>
                  <a:srgbClr val="660066"/>
                </a:solidFill>
              </a:rPr>
              <a:t> ∂</a:t>
            </a:r>
            <a:r>
              <a:rPr lang="en-US" sz="1600" dirty="0" smtClean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2581" y="1490246"/>
            <a:ext cx="84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(x </a:t>
            </a:r>
            <a:r>
              <a:rPr lang="en-US" sz="1600" dirty="0" err="1" smtClean="0">
                <a:solidFill>
                  <a:srgbClr val="660066"/>
                </a:solidFill>
              </a:rPr>
              <a:t>vs</a:t>
            </a:r>
            <a:r>
              <a:rPr lang="en-US" sz="1600" dirty="0" smtClean="0">
                <a:solidFill>
                  <a:srgbClr val="660066"/>
                </a:solidFill>
              </a:rPr>
              <a:t> z)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3327" y="1490246"/>
            <a:ext cx="88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(x’ </a:t>
            </a:r>
            <a:r>
              <a:rPr lang="en-US" sz="1600" dirty="0" err="1" smtClean="0">
                <a:solidFill>
                  <a:srgbClr val="660066"/>
                </a:solidFill>
              </a:rPr>
              <a:t>vs</a:t>
            </a:r>
            <a:r>
              <a:rPr lang="en-US" sz="1600" dirty="0" smtClean="0">
                <a:solidFill>
                  <a:srgbClr val="660066"/>
                </a:solidFill>
              </a:rPr>
              <a:t> ∂)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40170" y="4401192"/>
            <a:ext cx="1823142" cy="1433531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6400" y="685800"/>
            <a:ext cx="3257871" cy="44143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l"/>
            <a:r>
              <a:rPr lang="en-US" sz="1100" b="1" dirty="0" err="1" smtClean="0">
                <a:latin typeface="Monaco"/>
                <a:cs typeface="Monaco"/>
              </a:rPr>
              <a:t>sigma_i</a:t>
            </a:r>
            <a:r>
              <a:rPr lang="en-US" sz="1100" b="1" dirty="0" smtClean="0">
                <a:latin typeface="Monaco"/>
                <a:cs typeface="Monaco"/>
              </a:rPr>
              <a:t>=[0.1  0.1  0.4001] mm, 10e-5</a:t>
            </a:r>
            <a:endParaRPr lang="en-US" sz="1100" b="1" dirty="0">
              <a:latin typeface="Monaco"/>
              <a:cs typeface="Monaco"/>
            </a:endParaRPr>
          </a:p>
          <a:p>
            <a:pPr algn="l"/>
            <a:r>
              <a:rPr lang="en-US" sz="1100" b="1" dirty="0" err="1" smtClean="0">
                <a:latin typeface="Monaco"/>
                <a:cs typeface="Monaco"/>
              </a:rPr>
              <a:t>emitN_i</a:t>
            </a:r>
            <a:r>
              <a:rPr lang="en-US" sz="1100" b="1" dirty="0" smtClean="0">
                <a:latin typeface="Monaco"/>
                <a:cs typeface="Monaco"/>
              </a:rPr>
              <a:t>=</a:t>
            </a:r>
            <a:r>
              <a:rPr lang="en-US" sz="1100" b="1" dirty="0">
                <a:latin typeface="Monaco"/>
                <a:cs typeface="Monaco"/>
              </a:rPr>
              <a:t>[0.1  0.1  7.8283]</a:t>
            </a:r>
          </a:p>
        </p:txBody>
      </p:sp>
      <p:sp>
        <p:nvSpPr>
          <p:cNvPr id="20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17" y="3968411"/>
            <a:ext cx="26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+two quads:   QA4,QB4</a:t>
            </a:r>
          </a:p>
        </p:txBody>
      </p:sp>
    </p:spTree>
    <p:extLst>
      <p:ext uri="{BB962C8B-B14F-4D97-AF65-F5344CB8AC3E}">
        <p14:creationId xmlns:p14="http://schemas.microsoft.com/office/powerpoint/2010/main" val="171318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EEX linearization,  page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60" y="1002268"/>
            <a:ext cx="307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+two mid-EEX sex’s:   cor16</a:t>
            </a:r>
          </a:p>
        </p:txBody>
      </p:sp>
      <p:pic>
        <p:nvPicPr>
          <p:cNvPr id="9" name="Picture 8" descr="plo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" y="1283732"/>
            <a:ext cx="2417154" cy="1812111"/>
          </a:xfrm>
          <a:prstGeom prst="rect">
            <a:avLst/>
          </a:prstGeom>
        </p:spPr>
      </p:pic>
      <p:pic>
        <p:nvPicPr>
          <p:cNvPr id="10" name="Picture 9" descr="plot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0" y="1283732"/>
            <a:ext cx="2417154" cy="1812111"/>
          </a:xfrm>
          <a:prstGeom prst="rect">
            <a:avLst/>
          </a:prstGeom>
        </p:spPr>
      </p:pic>
      <p:pic>
        <p:nvPicPr>
          <p:cNvPr id="11" name="Picture 10" descr="plot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86" y="1283732"/>
            <a:ext cx="2417154" cy="1812111"/>
          </a:xfrm>
          <a:prstGeom prst="rect">
            <a:avLst/>
          </a:prstGeom>
        </p:spPr>
      </p:pic>
      <p:pic>
        <p:nvPicPr>
          <p:cNvPr id="12" name="Picture 11" descr="plot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10" y="1283732"/>
            <a:ext cx="2417154" cy="1812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40170" y="1418937"/>
            <a:ext cx="1823142" cy="1433531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1" y="3352800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As expected, quads and </a:t>
            </a:r>
            <a:r>
              <a:rPr lang="en-US" dirty="0" err="1" smtClean="0"/>
              <a:t>sextupoles</a:t>
            </a:r>
            <a:r>
              <a:rPr lang="en-US" dirty="0" smtClean="0"/>
              <a:t> repair first and second-order correlations.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 cross-coupled second-order correlation (</a:t>
            </a:r>
            <a:r>
              <a:rPr lang="en-US" dirty="0" err="1"/>
              <a:t>x</a:t>
            </a:r>
            <a:r>
              <a:rPr lang="en-US" dirty="0" err="1" smtClean="0"/>
              <a:t>,z</a:t>
            </a:r>
            <a:r>
              <a:rPr lang="en-US" dirty="0" smtClean="0"/>
              <a:t>) can be fixed through inter-EEX </a:t>
            </a:r>
            <a:r>
              <a:rPr lang="en-US" dirty="0" err="1" smtClean="0"/>
              <a:t>sextupoles</a:t>
            </a:r>
            <a:r>
              <a:rPr lang="en-US" dirty="0" smtClean="0"/>
              <a:t>, but force retuning.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However, the y-dimension, uncontrolled, generates severe path-length nonlinearities.  Optimization strategies must maintain small beam sizes in y.</a:t>
            </a:r>
          </a:p>
        </p:txBody>
      </p:sp>
      <p:pic>
        <p:nvPicPr>
          <p:cNvPr id="16" name="Picture 15" descr="plot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222872" cy="2416148"/>
          </a:xfrm>
          <a:prstGeom prst="rect">
            <a:avLst/>
          </a:prstGeom>
        </p:spPr>
      </p:pic>
      <p:sp>
        <p:nvSpPr>
          <p:cNvPr id="15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3076378" cy="2306323"/>
          </a:xfrm>
          <a:prstGeom prst="rect">
            <a:avLst/>
          </a:prstGeom>
        </p:spPr>
      </p:pic>
      <p:pic>
        <p:nvPicPr>
          <p:cNvPr id="7" name="Picture 6" descr="plot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22" y="2971800"/>
            <a:ext cx="3076378" cy="2306323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Linear Compressor status</a:t>
            </a:r>
          </a:p>
        </p:txBody>
      </p:sp>
      <p:pic>
        <p:nvPicPr>
          <p:cNvPr id="2" name="Picture 1" descr="plot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" y="761999"/>
            <a:ext cx="3076378" cy="2306323"/>
          </a:xfrm>
          <a:prstGeom prst="rect">
            <a:avLst/>
          </a:prstGeom>
        </p:spPr>
      </p:pic>
      <p:pic>
        <p:nvPicPr>
          <p:cNvPr id="3" name="Picture 2" descr="plot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80" y="761999"/>
            <a:ext cx="3076378" cy="2306323"/>
          </a:xfrm>
          <a:prstGeom prst="rect">
            <a:avLst/>
          </a:prstGeom>
        </p:spPr>
      </p:pic>
      <p:pic>
        <p:nvPicPr>
          <p:cNvPr id="4" name="Picture 3" descr="plot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1999"/>
            <a:ext cx="3076378" cy="230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657600"/>
            <a:ext cx="2418080" cy="106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385137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onaco"/>
                <a:cs typeface="Monaco"/>
              </a:rPr>
              <a:t> -7.34607E-01  9.98690E-01  0.00000E+00  0.00000E+00  4.27991E-14 -1.29674E-13</a:t>
            </a:r>
          </a:p>
          <a:p>
            <a:r>
              <a:rPr lang="en-US" sz="1000" dirty="0">
                <a:latin typeface="Monaco"/>
                <a:cs typeface="Monaco"/>
              </a:rPr>
              <a:t> -1.70389E-04 -1.36104E+00  0.00000E+00  0.00000E+00 -6.17189E-17  2.55012E-14</a:t>
            </a:r>
          </a:p>
          <a:p>
            <a:r>
              <a:rPr lang="en-US" sz="1000" dirty="0">
                <a:latin typeface="Monaco"/>
                <a:cs typeface="Monaco"/>
              </a:rPr>
              <a:t>  0.00000E+00  0.00000E+00  1.63360E+00  1.08742E+01  0.00000E+00  0.00000E+00</a:t>
            </a:r>
          </a:p>
          <a:p>
            <a:r>
              <a:rPr lang="en-US" sz="1000" dirty="0">
                <a:latin typeface="Monaco"/>
                <a:cs typeface="Monaco"/>
              </a:rPr>
              <a:t>  0.00000E+00  0.00000E+00 -3.99994E-04  6.09483E-01  0.00000E+00  0.00000E+00</a:t>
            </a:r>
          </a:p>
          <a:p>
            <a:r>
              <a:rPr lang="en-US" sz="1000" dirty="0">
                <a:latin typeface="Monaco"/>
                <a:cs typeface="Monaco"/>
              </a:rPr>
              <a:t> -1.92249E-16 -1.32051E-15  0.00000E+00  0.00000E+00 -9.91818E-03 -2.45193E-04</a:t>
            </a:r>
          </a:p>
          <a:p>
            <a:r>
              <a:rPr lang="en-US" sz="1000" dirty="0">
                <a:latin typeface="Monaco"/>
                <a:cs typeface="Monaco"/>
              </a:rPr>
              <a:t> -6.42281E-16 -5.25446E-12  0.00000E+00  0.00000E+00  2.38790E-01 -1.00819E+02</a:t>
            </a:r>
          </a:p>
        </p:txBody>
      </p:sp>
      <p:sp>
        <p:nvSpPr>
          <p:cNvPr id="10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5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Applications of Compressor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458200" cy="3886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122000"/>
              <a:buFont typeface="Arial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Removal of additional correlations: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Linear:   “accidental chirps”, chicane over/under-compression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Second order:   RF curvature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Third order:   CSR, </a:t>
            </a:r>
            <a:r>
              <a:rPr lang="en-US" dirty="0" err="1" smtClean="0"/>
              <a:t>wakefield</a:t>
            </a:r>
            <a:r>
              <a:rPr lang="en-US" dirty="0" smtClean="0"/>
              <a:t>, space-charge effects *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Nanometer-scale beam modulation *</a:t>
            </a:r>
          </a:p>
          <a:p>
            <a:pPr marL="671512" lvl="2" indent="0" eaLnBrk="1" hangingPunct="1">
              <a:lnSpc>
                <a:spcPct val="11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Longitudinal diagnostics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3 microns (10 </a:t>
            </a:r>
            <a:r>
              <a:rPr lang="en-US" dirty="0" err="1" smtClean="0"/>
              <a:t>fsec</a:t>
            </a:r>
            <a:r>
              <a:rPr lang="en-US" dirty="0" smtClean="0"/>
              <a:t>) is mapped to ~50 microns after EEX1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no energy dependence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bunch length, slice charge density can be measured</a:t>
            </a:r>
          </a:p>
          <a:p>
            <a:pPr lvl="3" eaLnBrk="1" hangingPunct="1">
              <a:lnSpc>
                <a:spcPct val="110000"/>
              </a:lnSpc>
            </a:pPr>
            <a:r>
              <a:rPr lang="en-US" dirty="0" smtClean="0"/>
              <a:t>destructive:  wire scanner, screen</a:t>
            </a:r>
          </a:p>
          <a:p>
            <a:pPr lvl="3" eaLnBrk="1" hangingPunct="1">
              <a:lnSpc>
                <a:spcPct val="110000"/>
              </a:lnSpc>
            </a:pPr>
            <a:r>
              <a:rPr lang="en-US" dirty="0" smtClean="0"/>
              <a:t>non-destructive: ODRI imaging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5004137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Monaco"/>
                <a:cs typeface="Monaco"/>
              </a:rPr>
              <a:t>  </a:t>
            </a:r>
            <a:r>
              <a:rPr lang="en-US" sz="1000" dirty="0">
                <a:latin typeface="Monaco"/>
                <a:cs typeface="Monaco"/>
              </a:rPr>
              <a:t>7.81019E-17 -5.89181E-02  0.00000E+00  0.00000E+00  1.69969E+01  1.21245E-17</a:t>
            </a:r>
          </a:p>
          <a:p>
            <a:r>
              <a:rPr lang="en-US" sz="1000" dirty="0">
                <a:latin typeface="Monaco"/>
                <a:cs typeface="Monaco"/>
              </a:rPr>
              <a:t>  1.21411E-30 -3.05311E-16  0.00000E+00  0.00000E+00 -8.88178E-16  5.88341E-02</a:t>
            </a:r>
          </a:p>
          <a:p>
            <a:r>
              <a:rPr lang="en-US" sz="1000" dirty="0">
                <a:latin typeface="Monaco"/>
                <a:cs typeface="Monaco"/>
              </a:rPr>
              <a:t>  0.00000E+00  0.00000E+00  2.00000E+00  7.17184E+00  0.00000E+00  0.00000E+00</a:t>
            </a:r>
          </a:p>
          <a:p>
            <a:r>
              <a:rPr lang="en-US" sz="1000" dirty="0">
                <a:latin typeface="Monaco"/>
                <a:cs typeface="Monaco"/>
              </a:rPr>
              <a:t>  0.00000E+00  0.00000E+00  6.21854E-01  2.72992E+00  0.00000E+00  0.00000E+00</a:t>
            </a:r>
          </a:p>
          <a:p>
            <a:r>
              <a:rPr lang="en-US" sz="1000" dirty="0">
                <a:latin typeface="Monaco"/>
                <a:cs typeface="Monaco"/>
              </a:rPr>
              <a:t>  4.16339E-02  5.88278E-02  0.00000E+00  0.00000E+00  0.00000E+00 -1.44319E-04</a:t>
            </a:r>
          </a:p>
          <a:p>
            <a:r>
              <a:rPr lang="en-US" sz="1000" dirty="0">
                <a:latin typeface="Monaco"/>
                <a:cs typeface="Monaco"/>
              </a:rPr>
              <a:t> -6.36790E-14  2.40189E+01  0.00000E+00  0.00000E+00  0.00000E+00  1.11022E-16</a:t>
            </a:r>
          </a:p>
        </p:txBody>
      </p:sp>
      <p:sp>
        <p:nvSpPr>
          <p:cNvPr id="6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6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54050"/>
          </a:xfrm>
        </p:spPr>
        <p:txBody>
          <a:bodyPr anchor="ctr"/>
          <a:lstStyle/>
          <a:p>
            <a:pPr eaLnBrk="1" hangingPunct="1"/>
            <a:r>
              <a:rPr lang="en-US" dirty="0"/>
              <a:t>A</a:t>
            </a:r>
            <a:r>
              <a:rPr lang="en-US" dirty="0" smtClean="0"/>
              <a:t>pplications:   Nanometer modulation</a:t>
            </a:r>
          </a:p>
        </p:txBody>
      </p:sp>
      <p:pic>
        <p:nvPicPr>
          <p:cNvPr id="2" name="Picture 1" descr="eex n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448429" cy="2356984"/>
          </a:xfrm>
          <a:prstGeom prst="rect">
            <a:avLst/>
          </a:prstGeom>
        </p:spPr>
      </p:pic>
      <p:pic>
        <p:nvPicPr>
          <p:cNvPr id="3" name="Picture 2" descr="eex o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2448429" cy="2356984"/>
          </a:xfrm>
          <a:prstGeom prst="rect">
            <a:avLst/>
          </a:prstGeom>
        </p:spPr>
      </p:pic>
      <p:pic>
        <p:nvPicPr>
          <p:cNvPr id="4" name="Picture 3" descr="eex se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2448429" cy="23569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84582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122000"/>
              <a:buFont typeface="Arial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A zero-emittance beam, with 10e-5 energy spread, offers 17-nm longitudinal resolution “out of the box.”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With </a:t>
            </a:r>
            <a:r>
              <a:rPr lang="en-US" dirty="0" err="1" smtClean="0"/>
              <a:t>sextupole</a:t>
            </a:r>
            <a:r>
              <a:rPr lang="en-US" dirty="0" smtClean="0"/>
              <a:t> and </a:t>
            </a:r>
            <a:r>
              <a:rPr lang="en-US" dirty="0" err="1" smtClean="0"/>
              <a:t>octopole</a:t>
            </a:r>
            <a:r>
              <a:rPr lang="en-US" dirty="0" smtClean="0"/>
              <a:t> correctors, that resolution improves to </a:t>
            </a:r>
            <a:r>
              <a:rPr lang="en-US" dirty="0" smtClean="0"/>
              <a:t>less than 1</a:t>
            </a:r>
            <a:r>
              <a:rPr lang="en-US" dirty="0" smtClean="0"/>
              <a:t> </a:t>
            </a:r>
            <a:r>
              <a:rPr lang="en-US" dirty="0" smtClean="0"/>
              <a:t>nm.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However, finite </a:t>
            </a:r>
            <a:r>
              <a:rPr lang="en-US" dirty="0" smtClean="0"/>
              <a:t>beam size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smtClean="0"/>
              <a:t>quickly destroys this </a:t>
            </a:r>
            <a:r>
              <a:rPr lang="en-US" dirty="0" smtClean="0"/>
              <a:t>resolution.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Optimization of the l</a:t>
            </a:r>
            <a:r>
              <a:rPr lang="en-US" dirty="0" smtClean="0"/>
              <a:t>ongitudinal </a:t>
            </a:r>
            <a:r>
              <a:rPr lang="en-US" dirty="0" smtClean="0"/>
              <a:t>resolution is being actively </a:t>
            </a:r>
            <a:r>
              <a:rPr lang="en-US" dirty="0" smtClean="0"/>
              <a:t>pursued, with a goal to preserve nanometer-scale modulations and bunching.</a:t>
            </a:r>
            <a:endParaRPr lang="en-US" dirty="0" smtClean="0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slides">
  <a:themeElements>
    <a:clrScheme name="slides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66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06" tIns="45704" rIns="91406" bIns="45704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0800" dir="2700000" algn="ctr" rotWithShape="0">
            <a:schemeClr val="bg2">
              <a:alpha val="75000"/>
            </a:schemeClr>
          </a:outerShdw>
        </a:effectLst>
      </a:spPr>
      <a:bodyPr vert="horz" wrap="none" lIns="91406" tIns="45704" rIns="91406" bIns="4570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12706</TotalTime>
  <Words>1102</Words>
  <Application>Microsoft Macintosh PowerPoint</Application>
  <PresentationFormat>On-screen Show (4:3)</PresentationFormat>
  <Paragraphs>133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4_slides</vt:lpstr>
      <vt:lpstr>PowerPoint Presentation</vt:lpstr>
      <vt:lpstr>Introduction:   EEX basics</vt:lpstr>
      <vt:lpstr>Introduction:   Compressor setup</vt:lpstr>
      <vt:lpstr>Introduction:   EEX vs chicane approach</vt:lpstr>
      <vt:lpstr>EEX linearization,  page 1</vt:lpstr>
      <vt:lpstr>EEX linearization,  page 2</vt:lpstr>
      <vt:lpstr>Linear Compressor status</vt:lpstr>
      <vt:lpstr>Applications of Compressor</vt:lpstr>
      <vt:lpstr>Applications:   Nanometer modulation</vt:lpstr>
      <vt:lpstr>Applications:  “Real beam”</vt:lpstr>
      <vt:lpstr>Summary</vt:lpstr>
      <vt:lpstr>PowerPoint Presentation</vt:lpstr>
    </vt:vector>
  </TitlesOfParts>
  <Company>Pam French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Carlsten</dc:creator>
  <cp:lastModifiedBy>gf</cp:lastModifiedBy>
  <cp:revision>957</cp:revision>
  <cp:lastPrinted>2007-07-24T16:24:51Z</cp:lastPrinted>
  <dcterms:modified xsi:type="dcterms:W3CDTF">2012-03-08T16:10:07Z</dcterms:modified>
</cp:coreProperties>
</file>